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7"/>
  </p:notesMasterIdLst>
  <p:handoutMasterIdLst>
    <p:handoutMasterId r:id="rId58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302" r:id="rId13"/>
    <p:sldId id="334" r:id="rId14"/>
    <p:sldId id="264" r:id="rId15"/>
    <p:sldId id="266" r:id="rId16"/>
    <p:sldId id="335" r:id="rId17"/>
    <p:sldId id="265" r:id="rId18"/>
    <p:sldId id="336" r:id="rId19"/>
    <p:sldId id="276" r:id="rId20"/>
    <p:sldId id="303" r:id="rId21"/>
    <p:sldId id="293" r:id="rId22"/>
    <p:sldId id="277" r:id="rId23"/>
    <p:sldId id="337" r:id="rId24"/>
    <p:sldId id="338" r:id="rId25"/>
    <p:sldId id="284" r:id="rId26"/>
    <p:sldId id="269" r:id="rId27"/>
    <p:sldId id="304" r:id="rId28"/>
    <p:sldId id="305" r:id="rId29"/>
    <p:sldId id="307" r:id="rId30"/>
    <p:sldId id="306" r:id="rId31"/>
    <p:sldId id="308" r:id="rId32"/>
    <p:sldId id="270" r:id="rId33"/>
    <p:sldId id="309" r:id="rId34"/>
    <p:sldId id="310" r:id="rId35"/>
    <p:sldId id="311" r:id="rId36"/>
    <p:sldId id="312" r:id="rId37"/>
    <p:sldId id="314" r:id="rId38"/>
    <p:sldId id="313" r:id="rId39"/>
    <p:sldId id="315" r:id="rId40"/>
    <p:sldId id="316" r:id="rId41"/>
    <p:sldId id="317" r:id="rId42"/>
    <p:sldId id="294" r:id="rId43"/>
    <p:sldId id="296" r:id="rId44"/>
    <p:sldId id="318" r:id="rId45"/>
    <p:sldId id="319" r:id="rId46"/>
    <p:sldId id="321" r:id="rId47"/>
    <p:sldId id="322" r:id="rId48"/>
    <p:sldId id="323" r:id="rId49"/>
    <p:sldId id="324" r:id="rId50"/>
    <p:sldId id="288" r:id="rId51"/>
    <p:sldId id="289" r:id="rId52"/>
    <p:sldId id="320" r:id="rId53"/>
    <p:sldId id="274" r:id="rId54"/>
    <p:sldId id="275" r:id="rId55"/>
    <p:sldId id="329" r:id="rId5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>
        <p:scale>
          <a:sx n="100" d="100"/>
          <a:sy n="100" d="100"/>
        </p:scale>
        <p:origin x="1248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67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9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70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thishtechkasi/IBMML/blob/main/Final%20Assignment%20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thishtechkasi/IBMML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thishtechkasi/IBMML/blob/main/jupyter-labs-eda-sql-coursera_sqllite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thishtechkasi/IBMML/blob/main/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thishtechkasi/IBMML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thishtechkasi/IBMML/blob/main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thishtechkasi/IBMML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Sathish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Kasinathan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09 August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data was collected using web scrapping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Parse the Table from the web scrapped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Extracted the HTML Data and created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Collected using Web Scrapping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621C30-0125-0897-58D2-1DB1BC78AB3A}"/>
              </a:ext>
            </a:extLst>
          </p:cNvPr>
          <p:cNvSpPr/>
          <p:nvPr/>
        </p:nvSpPr>
        <p:spPr>
          <a:xfrm>
            <a:off x="7277100" y="2082800"/>
            <a:ext cx="29083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Request  Falcon 9 Launch of Wiki Page and processed the web scrapping</a:t>
            </a:r>
            <a:endParaRPr lang="en-AE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01E2C79-8706-4158-C0EC-86879F684F37}"/>
              </a:ext>
            </a:extLst>
          </p:cNvPr>
          <p:cNvSpPr/>
          <p:nvPr/>
        </p:nvSpPr>
        <p:spPr>
          <a:xfrm>
            <a:off x="8398446" y="2997200"/>
            <a:ext cx="484632" cy="5461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7E2E65-D43B-1498-FE1D-3F7B9BE3A14C}"/>
              </a:ext>
            </a:extLst>
          </p:cNvPr>
          <p:cNvSpPr/>
          <p:nvPr/>
        </p:nvSpPr>
        <p:spPr>
          <a:xfrm>
            <a:off x="7339012" y="3505200"/>
            <a:ext cx="29083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Parsed the HTML Tables</a:t>
            </a:r>
          </a:p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from the Scrapped Data</a:t>
            </a:r>
            <a:endParaRPr lang="en-A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F7986A-565F-9F21-4276-AED0C9C9C0DE}"/>
              </a:ext>
            </a:extLst>
          </p:cNvPr>
          <p:cNvSpPr/>
          <p:nvPr/>
        </p:nvSpPr>
        <p:spPr>
          <a:xfrm>
            <a:off x="7339012" y="4960099"/>
            <a:ext cx="29083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 the Data Frame from the extracted HTML Table</a:t>
            </a:r>
            <a:endParaRPr lang="en-AE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99AF9AC-3A7E-9D18-7F87-1C1F37F461ED}"/>
              </a:ext>
            </a:extLst>
          </p:cNvPr>
          <p:cNvSpPr/>
          <p:nvPr/>
        </p:nvSpPr>
        <p:spPr>
          <a:xfrm>
            <a:off x="8398446" y="4419600"/>
            <a:ext cx="484632" cy="5461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13169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was performed on the dataset.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Summarization of launches per site, occurrences of each orbit and occurrences of mission outcome per orbit type were calculated.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 label was created from Outcome column.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Wrangling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D8C9AD-D96B-8EFD-03FC-4FBDE259B325}"/>
              </a:ext>
            </a:extLst>
          </p:cNvPr>
          <p:cNvSpPr/>
          <p:nvPr/>
        </p:nvSpPr>
        <p:spPr>
          <a:xfrm>
            <a:off x="1016000" y="4305300"/>
            <a:ext cx="25781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Exploratory Data Analysis</a:t>
            </a:r>
            <a:endParaRPr lang="en-AE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11897-8D0E-61A3-A578-0B1852DEE02D}"/>
              </a:ext>
            </a:extLst>
          </p:cNvPr>
          <p:cNvSpPr/>
          <p:nvPr/>
        </p:nvSpPr>
        <p:spPr>
          <a:xfrm>
            <a:off x="7308852" y="4305300"/>
            <a:ext cx="25781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Create Landing outcome label</a:t>
            </a:r>
            <a:endParaRPr lang="en-AE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4B5B60-DCEF-C080-6530-72D7B262F54E}"/>
              </a:ext>
            </a:extLst>
          </p:cNvPr>
          <p:cNvSpPr/>
          <p:nvPr/>
        </p:nvSpPr>
        <p:spPr>
          <a:xfrm>
            <a:off x="4159059" y="4305300"/>
            <a:ext cx="25781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Summarization of Data</a:t>
            </a:r>
            <a:endParaRPr lang="en-AE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9FC53BE-49AB-DD8A-4381-E1BD805D06BE}"/>
              </a:ext>
            </a:extLst>
          </p:cNvPr>
          <p:cNvSpPr/>
          <p:nvPr/>
        </p:nvSpPr>
        <p:spPr>
          <a:xfrm>
            <a:off x="3594100" y="4499894"/>
            <a:ext cx="564959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B890FC3-5A62-7785-639D-4C8E3CA20BDC}"/>
              </a:ext>
            </a:extLst>
          </p:cNvPr>
          <p:cNvSpPr/>
          <p:nvPr/>
        </p:nvSpPr>
        <p:spPr>
          <a:xfrm>
            <a:off x="6737159" y="4520184"/>
            <a:ext cx="564959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Scatterplots and Bar plots were used to visualize the relationship between pair of features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vs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vs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Orbit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(Continued.)</a:t>
            </a:r>
          </a:p>
        </p:txBody>
      </p:sp>
      <p:pic>
        <p:nvPicPr>
          <p:cNvPr id="6" name="Picture 5" descr="A line of dots with orange and blue dots&#10;&#10;Description automatically generated">
            <a:extLst>
              <a:ext uri="{FF2B5EF4-FFF2-40B4-BE49-F238E27FC236}">
                <a16:creationId xmlns:a16="http://schemas.microsoft.com/office/drawing/2014/main" id="{20AF2409-0134-8098-58E0-783DDD69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39" y="3037840"/>
            <a:ext cx="11012869" cy="215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07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Following SQL queries were performed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Top 5 launch sites whose name begin with the string 'CCA'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 when the first successful landing outcome in ground pad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boosters which have success in drone ship and have payload mass between 4000 and 6000 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Following SQL queries were performed (Continued.)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 versions which have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Failed landing outcomes in drone ship, their booster versions, and launch site names for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of the count of landing outcomes (such as Failure (drone ship) or Success (ground pad)) between the date 2010 06 04 and 2017 03 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with SQL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373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 were used with Folium Maps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- It indicate points like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- It indicate highlighted areas around specific coordinates, like NASA Johnson Space Center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 - It indicates groups of events in each coordinate, like launches in a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- It indicates distances between two coordinates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Interactive map with Folium map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 graphs and plots were used to visualize data•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Percentage of launches by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Above combination helped to analyze the relation between payloads and launch sites, also helped to identify the best place to launch according to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Dash lab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 classification models were compared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Predictive analysis lab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C670C5-D399-D09C-C937-0DA743476259}"/>
              </a:ext>
            </a:extLst>
          </p:cNvPr>
          <p:cNvSpPr/>
          <p:nvPr/>
        </p:nvSpPr>
        <p:spPr>
          <a:xfrm>
            <a:off x="1016000" y="4305300"/>
            <a:ext cx="25781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Data Preparation &amp; Standardization</a:t>
            </a:r>
            <a:endParaRPr lang="en-AE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3135DA-F37D-44E8-010A-39E22678D87E}"/>
              </a:ext>
            </a:extLst>
          </p:cNvPr>
          <p:cNvSpPr/>
          <p:nvPr/>
        </p:nvSpPr>
        <p:spPr>
          <a:xfrm>
            <a:off x="7308852" y="4305300"/>
            <a:ext cx="25781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Comparison of results</a:t>
            </a:r>
            <a:endParaRPr lang="en-AE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6F7AA9-946E-0526-5C78-E94A095B0371}"/>
              </a:ext>
            </a:extLst>
          </p:cNvPr>
          <p:cNvSpPr/>
          <p:nvPr/>
        </p:nvSpPr>
        <p:spPr>
          <a:xfrm>
            <a:off x="4159059" y="4305300"/>
            <a:ext cx="25781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Test each models with combinations of  hyperparameters</a:t>
            </a:r>
            <a:endParaRPr lang="en-AE" dirty="0">
              <a:solidFill>
                <a:schemeClr val="bg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7CC774C-A572-EBB7-5CFD-6A7FE21D6217}"/>
              </a:ext>
            </a:extLst>
          </p:cNvPr>
          <p:cNvSpPr/>
          <p:nvPr/>
        </p:nvSpPr>
        <p:spPr>
          <a:xfrm>
            <a:off x="3594100" y="4499894"/>
            <a:ext cx="564959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858E955-8BB6-DB7F-FAA0-ACAFFECB7DA8}"/>
              </a:ext>
            </a:extLst>
          </p:cNvPr>
          <p:cNvSpPr/>
          <p:nvPr/>
        </p:nvSpPr>
        <p:spPr>
          <a:xfrm>
            <a:off x="6737159" y="4520184"/>
            <a:ext cx="564959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1236575" cy="4364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uses 4 different launch sites;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launches were done to Space X itself and NASA;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of F9 v1.1 booster is 2,928 kg;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 landing outcome happened in 2015 fiver year after the first launch;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Many Falcon 9 booster versions were successful at landing in drone ships having payload above the average;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Almost 100% of mission outcomes were successful;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booster versions failed at landing in drone ships in 2015: F9 v1.1 B1012 and F9 v1.1 B1015;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landing outcomes became as better as years passed.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1236575" cy="4364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interactive analytics was possible to identify that launch sites use to be in safety places, near sea, for example and have a good logistic infrastructure around.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launches happens at east cost launch sites. 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1EEB6084-446D-71D9-88BA-56C05AF09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" y="4302035"/>
            <a:ext cx="3952240" cy="19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0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637925" y="1660710"/>
            <a:ext cx="11236575" cy="4364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showed that Decision Tree Classifier is the best model to predict successful landings, having accuracy over 87% and accuracy for test data over 94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graph of accuracy of each method&#10;&#10;Description automatically generated">
            <a:extLst>
              <a:ext uri="{FF2B5EF4-FFF2-40B4-BE49-F238E27FC236}">
                <a16:creationId xmlns:a16="http://schemas.microsoft.com/office/drawing/2014/main" id="{3379EDD5-68FE-7443-63CB-29003D7D4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114" y="2493172"/>
            <a:ext cx="5024606" cy="40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0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1100317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According to the below plot, it’s possible to verify that the best launch site nowadays is CCAF5 SLC 40, where most of recent launches were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second place VAFB SLC 4E and third place KSC LC 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It’s also possible to see that the general success rate improved over time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line of dots with orange and blue dots&#10;&#10;Description automatically generated">
            <a:extLst>
              <a:ext uri="{FF2B5EF4-FFF2-40B4-BE49-F238E27FC236}">
                <a16:creationId xmlns:a16="http://schemas.microsoft.com/office/drawing/2014/main" id="{876A9420-F7B6-8B0A-AD4F-850BEF57E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14" y="4295775"/>
            <a:ext cx="11297235" cy="221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515600" cy="447391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over 9,000kg (about the weight of a school bus) have excellent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over 12,000kg seems to be possible only on CCAFS SLC 40 and KSC LC 39A launch sites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white background with many dots&#10;&#10;Description automatically generated with medium confidence">
            <a:extLst>
              <a:ext uri="{FF2B5EF4-FFF2-40B4-BE49-F238E27FC236}">
                <a16:creationId xmlns:a16="http://schemas.microsoft.com/office/drawing/2014/main" id="{F9336A10-C961-D4D7-6B31-942FC7C38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66" y="3849022"/>
            <a:ext cx="10181245" cy="19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 rates happens to orbits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 L1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7F0436A-7B22-ED60-14AE-C0FA7F58C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581528"/>
            <a:ext cx="5184658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improved over time to all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orbit seems a new business opportunity, due to recent increase of its frequency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CC4BB3B9-22AC-653C-B460-2F49F4F9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5265"/>
            <a:ext cx="5001778" cy="44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57400"/>
            <a:ext cx="53259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no relation between payload and success rate to orbit GTO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 orbit has the widest range of payload and a good rate of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few launches to the orbits SO and GEO.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71BCD5A4-CB62-060E-A11E-5D5A0F317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437" y="1756551"/>
            <a:ext cx="4990476" cy="44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started increasing in 2013 and kept until 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seems that the first three years were a period of adjusts and improvement of technology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blue line on a white background&#10;&#10;Description automatically generated">
            <a:extLst>
              <a:ext uri="{FF2B5EF4-FFF2-40B4-BE49-F238E27FC236}">
                <a16:creationId xmlns:a16="http://schemas.microsoft.com/office/drawing/2014/main" id="{AF77A67F-6E70-2A20-A801-9F2811B6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89308"/>
            <a:ext cx="4901587" cy="33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05014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are obtained by selecting unique occurrences of Launch site values from the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922FAF-66B3-9ED0-4CE4-F7D3D35E1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520" y="3429000"/>
            <a:ext cx="1086002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00199"/>
            <a:ext cx="10115497" cy="442537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web scraping and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(EDA), including data wrangling, data visualization and interactive visual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to collected from public sources (Wikipedia) and provided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allowed to identify which features are the best to predict success of launchings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 showed the best model to predict with the important characteristics to drive this opportunity with the best way with the help of collected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37948"/>
            <a:ext cx="11270777" cy="483901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3459B-8AC1-FF72-AA1B-74FD4805A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6" y="1833988"/>
            <a:ext cx="8497486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Sum function to find the total payload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282DA6-34E7-16F0-060F-832FC50CD2DF}"/>
              </a:ext>
            </a:extLst>
          </p:cNvPr>
          <p:cNvSpPr/>
          <p:nvPr/>
        </p:nvSpPr>
        <p:spPr>
          <a:xfrm>
            <a:off x="2228850" y="2428875"/>
            <a:ext cx="283845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Total Payload(kg)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	</a:t>
            </a:r>
          </a:p>
          <a:p>
            <a:r>
              <a:rPr lang="en-AE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111.268	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AVG function to find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B2D7B5-B3C9-00F5-886F-ABC25ED7CEFA}"/>
              </a:ext>
            </a:extLst>
          </p:cNvPr>
          <p:cNvSpPr/>
          <p:nvPr/>
        </p:nvSpPr>
        <p:spPr>
          <a:xfrm>
            <a:off x="3209924" y="2790825"/>
            <a:ext cx="332422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</a:t>
            </a:r>
          </a:p>
          <a:p>
            <a:pPr algn="ctr"/>
            <a:r>
              <a:rPr lang="en-AE" dirty="0"/>
              <a:t>2.928 KG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outcome on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Min function to identify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dates of the first successful landing outcome on ground pad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92A5937-2D79-F797-B6E2-C61F1CE64E76}"/>
              </a:ext>
            </a:extLst>
          </p:cNvPr>
          <p:cNvSpPr/>
          <p:nvPr/>
        </p:nvSpPr>
        <p:spPr>
          <a:xfrm>
            <a:off x="1771650" y="2385061"/>
            <a:ext cx="230505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Date</a:t>
            </a:r>
          </a:p>
          <a:p>
            <a:pPr algn="ctr"/>
            <a:r>
              <a:rPr lang="en-US" dirty="0"/>
              <a:t>2015-12-22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48990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Between keyword to filter the payload mass from 4000 to 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34AD1-7E75-B766-1D7F-FF257E10E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704874"/>
            <a:ext cx="8583223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Groupby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feature to calculate the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2BAA7E-1FE7-4355-3239-92DAA7D5B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44" y="2628788"/>
            <a:ext cx="365811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52419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 which have carried the maximum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subquery to identify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2E310-A6A2-642A-7AA1-E5BEA1F0C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689" y="2904573"/>
            <a:ext cx="2410161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 landing outcomes in drone ship, their booster versions, and 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6192487B-A789-2D63-05B2-C5F147BF6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872242"/>
              </p:ext>
            </p:extLst>
          </p:nvPr>
        </p:nvGraphicFramePr>
        <p:xfrm>
          <a:off x="1374775" y="305816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5345600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92563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Booster Version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Launch Site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920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F9 v1.1 B1012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CCAFS LC 40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011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F9 v1.1 B1015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CCAFS LC 40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860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of all landing outcomes between the date 2010-06-04 and 2017-03- 20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0A90FC4C-88CA-1AB7-C2DC-CCAA7A62D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245228"/>
              </p:ext>
            </p:extLst>
          </p:nvPr>
        </p:nvGraphicFramePr>
        <p:xfrm>
          <a:off x="1222375" y="2605616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5034727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541547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Landing Outcome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Occurrences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192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attempt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9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Failure(drone ship)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4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Success(drone ship)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360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Controlled(ocean)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79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Success(ground pad)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508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Failure(parachute)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093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Uncontrolled(ocean)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088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Precluded(drone ship)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000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10623703" cy="3504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is to evaluate the viability of the new company Space Y to compete with Space X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way to find the estimate of total cost for launches, by predicting successful landings of the first stage of rockets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best place to make launches.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53529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near sea, probably by safety, but not too far from roads and railroads.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902272-E96A-86DA-32CD-C8FC4FF9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699" y="1741837"/>
            <a:ext cx="6944857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274320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algn="l"/>
            <a:endParaRPr lang="en-AE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Example of CCFAS SLC-40 launch site launch outcomes</a:t>
            </a:r>
            <a:endParaRPr lang="en-AE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Green markers indicate successful and red ones indicate failure.</a:t>
            </a:r>
          </a:p>
          <a:p>
            <a:pPr marL="0" indent="0"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60C71-4C04-362E-DC5A-A9D216459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26" y="1661483"/>
            <a:ext cx="8049748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2325615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Launch site KSC LC-39A has good logistics aspects, being near railroad and road and relatively far from inhabited areas.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Logistics and Safety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9F944-BC3D-5D7B-F42C-FA9CFDF0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058" y="1690688"/>
            <a:ext cx="8116433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59244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place from where launches are done seems to be a very important factor of success of missions.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 X Launches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05A53-858F-EF9B-5B11-DB415F064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699" y="1575377"/>
            <a:ext cx="7339699" cy="45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439042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76.9% of launches are successful in this site.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Ratio of KSC LC-39A Launch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1A1CE-748C-60DF-C6D7-92D85A90E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526" y="1825625"/>
            <a:ext cx="5538492" cy="359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under 6,000kg and FT boosters are the most successful combination.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F7931-EC6D-7CC0-FE9A-42C4AFA08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827" y="2580624"/>
            <a:ext cx="6420530" cy="35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57325"/>
            <a:ext cx="4087740" cy="4436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Four classification models were tested, and their accuracies are plotted beside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model with the highest classification accuracy is Decision Tree Classifier which has accuracies over than 84%.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accuracy of each method&#10;&#10;Description automatically generated">
            <a:extLst>
              <a:ext uri="{FF2B5EF4-FFF2-40B4-BE49-F238E27FC236}">
                <a16:creationId xmlns:a16="http://schemas.microsoft.com/office/drawing/2014/main" id="{21C394D0-372D-4113-0C9E-E3F0524D1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321" y="1595249"/>
            <a:ext cx="5184658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70686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of Decision Tree Classifier proves its accuracy by showing the big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4D0EDCC6-8D9D-D40D-92AC-FCCFAB2C4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5911"/>
            <a:ext cx="4846330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789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data sources were analyzed, refining conclusions along the process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launch site is KSC LC 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above 7000kg are less risky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Although most of mission outcomes are successful, successful landing outcomes seem to improve over time, according the evolution of processes and rockets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 can be used to predict successful landings and increase profits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66508"/>
            <a:ext cx="10687961" cy="473109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SpaceX API (https://api.spacexdata.com/v4/rockets/)and Wikipedia(https://en.wikipedia.org/wiki/List_of_Falcon/_9/_and_Falcon_Heavy_launches) using web scrapping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collected, Then creating a landing outcome label based on outcome data after summarizing and analyzing of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66508"/>
            <a:ext cx="10687961" cy="4559065"/>
          </a:xfrm>
          <a:prstGeom prst="rect">
            <a:avLst/>
          </a:prstGeom>
        </p:spPr>
        <p:txBody>
          <a:bodyPr lIns="91440" tIns="45720" rIns="91440" bIns="45720" anchor="t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normalized and divided into training and test data sets then evaluated by four different classification models, being the accuracy of each model evaluated using different combinations of parameters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63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SpaceX API (https://api.spacexdata.com/v4/rockets/)and Wikipedia(https://en.wikipedia.org/wiki/List_of_Falcon/_9/_and_Falcon_Heavy_launches) using web scrapping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obtained using SpaceX API and created the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Falcon 9 Launches was filtered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Handles the missing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Collected using API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621C30-0125-0897-58D2-1DB1BC78AB3A}"/>
              </a:ext>
            </a:extLst>
          </p:cNvPr>
          <p:cNvSpPr/>
          <p:nvPr/>
        </p:nvSpPr>
        <p:spPr>
          <a:xfrm>
            <a:off x="7277100" y="2082800"/>
            <a:ext cx="29083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Request API and parse the SpaceX launch data</a:t>
            </a:r>
            <a:endParaRPr lang="en-AE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01E2C79-8706-4158-C0EC-86879F684F37}"/>
              </a:ext>
            </a:extLst>
          </p:cNvPr>
          <p:cNvSpPr/>
          <p:nvPr/>
        </p:nvSpPr>
        <p:spPr>
          <a:xfrm>
            <a:off x="8398446" y="2997200"/>
            <a:ext cx="484632" cy="5461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7E2E65-D43B-1498-FE1D-3F7B9BE3A14C}"/>
              </a:ext>
            </a:extLst>
          </p:cNvPr>
          <p:cNvSpPr/>
          <p:nvPr/>
        </p:nvSpPr>
        <p:spPr>
          <a:xfrm>
            <a:off x="7339012" y="3505200"/>
            <a:ext cx="29083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Falcon 9 Launches data was filtered </a:t>
            </a:r>
            <a:endParaRPr lang="en-A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F7986A-565F-9F21-4276-AED0C9C9C0DE}"/>
              </a:ext>
            </a:extLst>
          </p:cNvPr>
          <p:cNvSpPr/>
          <p:nvPr/>
        </p:nvSpPr>
        <p:spPr>
          <a:xfrm>
            <a:off x="7339012" y="4960099"/>
            <a:ext cx="29083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Handl</a:t>
            </a:r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</a:rPr>
              <a:t>e the missing values</a:t>
            </a:r>
            <a:endParaRPr lang="en-AE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99AF9AC-3A7E-9D18-7F87-1C1F37F461ED}"/>
              </a:ext>
            </a:extLst>
          </p:cNvPr>
          <p:cNvSpPr/>
          <p:nvPr/>
        </p:nvSpPr>
        <p:spPr>
          <a:xfrm>
            <a:off x="8398446" y="4419600"/>
            <a:ext cx="484632" cy="5461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2844</TotalTime>
  <Words>1976</Words>
  <Application>Microsoft Office PowerPoint</Application>
  <PresentationFormat>Widescreen</PresentationFormat>
  <Paragraphs>336</Paragraphs>
  <Slides>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Sharepoint Dmsadmin</cp:lastModifiedBy>
  <cp:revision>240</cp:revision>
  <dcterms:created xsi:type="dcterms:W3CDTF">2021-04-29T18:58:34Z</dcterms:created>
  <dcterms:modified xsi:type="dcterms:W3CDTF">2023-08-09T08:57:02Z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